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4630400" cy="8229600"/>
  <p:notesSz cx="8229600" cy="14630400"/>
  <p:embeddedFontLst>
    <p:embeddedFont>
      <p:font typeface="Inter" panose="02000503000000020004" pitchFamily="34" charset="0"/>
      <p:bold r:id="rId21"/>
    </p:embeddedFont>
    <p:embeddedFont>
      <p:font typeface="Inter" panose="02000503000000020004" pitchFamily="34" charset="-122"/>
      <p:bold r:id="rId22"/>
    </p:embeddedFont>
    <p:embeddedFont>
      <p:font typeface="Inter" panose="02000503000000020004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8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6516"/>
            <a:ext cx="785883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Receipt and Invoice Digitizer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602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OCR, Extraction, and Analytics System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914305"/>
            <a:ext cx="567975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Gajendra Rajpoot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9269"/>
            <a:ext cx="5103614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824633"/>
            <a:ext cx="6429494" cy="612338"/>
          </a:xfrm>
          <a:prstGeom prst="roundRect">
            <a:avLst>
              <a:gd name="adj" fmla="val 4800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55482" y="1939409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97863" y="2620685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7863" y="3049667"/>
            <a:ext cx="6021348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Python 3.9+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06997" y="1824633"/>
            <a:ext cx="6429613" cy="612338"/>
          </a:xfrm>
          <a:prstGeom prst="roundRect">
            <a:avLst>
              <a:gd name="adj" fmla="val 4800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68689" y="1939409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11070" y="2620685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611070" y="3049667"/>
            <a:ext cx="6021467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3790" y="3747730"/>
            <a:ext cx="6429494" cy="612338"/>
          </a:xfrm>
          <a:prstGeom prst="roundRect">
            <a:avLst>
              <a:gd name="adj" fmla="val 4800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55482" y="3862507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997863" y="4543782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OCR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97863" y="4972764"/>
            <a:ext cx="6021348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Tesseract (Google)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06997" y="3747730"/>
            <a:ext cx="6429613" cy="612338"/>
          </a:xfrm>
          <a:prstGeom prst="roundRect">
            <a:avLst>
              <a:gd name="adj" fmla="val 4800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68689" y="3862507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7611070" y="4543782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Processing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611070" y="4972764"/>
            <a:ext cx="6021467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Pandas, NumPy, Regular Expressions (Re)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3790" y="5670828"/>
            <a:ext cx="6429494" cy="612338"/>
          </a:xfrm>
          <a:prstGeom prst="roundRect">
            <a:avLst>
              <a:gd name="adj" fmla="val 4800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855482" y="5785604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997863" y="6466880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997863" y="6895862"/>
            <a:ext cx="6021348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Plotly Express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06997" y="5670828"/>
            <a:ext cx="6429613" cy="612338"/>
          </a:xfrm>
          <a:prstGeom prst="roundRect">
            <a:avLst>
              <a:gd name="adj" fmla="val 4800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0468689" y="5785604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2400" dirty="0"/>
          </a:p>
        </p:txBody>
      </p:sp>
      <p:sp>
        <p:nvSpPr>
          <p:cNvPr id="25" name="Text 23"/>
          <p:cNvSpPr/>
          <p:nvPr/>
        </p:nvSpPr>
        <p:spPr>
          <a:xfrm>
            <a:off x="7611070" y="6466880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611070" y="6895862"/>
            <a:ext cx="6021467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SQLite3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161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Interface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4025"/>
            <a:ext cx="4196358" cy="4043958"/>
          </a:xfrm>
          <a:prstGeom prst="roundRect">
            <a:avLst>
              <a:gd name="adj" fmla="val 23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9084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09550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815715"/>
            <a:ext cx="372213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Capture &amp; Validation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306133"/>
            <a:ext cx="3727490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Features a drag-and-drop upload interface with real-time "side-by-side" image comparison, allowing users to instantly verify that the OCR system has correctly read their receipt.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674025"/>
            <a:ext cx="4196358" cy="4043958"/>
          </a:xfrm>
          <a:prstGeom prst="roundRect">
            <a:avLst>
              <a:gd name="adj" fmla="val 23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9084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09550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815715"/>
            <a:ext cx="352317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Digital Ledger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306133"/>
            <a:ext cx="3727490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Automatically extracts key data (Merchant, Date, ID) and catalogs it into a persistent, searchable table, eliminating the need for manual data entry.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674025"/>
            <a:ext cx="4196358" cy="4043958"/>
          </a:xfrm>
          <a:prstGeom prst="roundRect">
            <a:avLst>
              <a:gd name="adj" fmla="val 23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9084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09550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815715"/>
            <a:ext cx="335160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Financial Insights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306133"/>
            <a:ext cx="3727490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Transforms raw expense data into actionable intelligence using interactive Donut Charts (spending distribution) and Bar Graphs (total spend by merchant).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4183"/>
            <a:ext cx="814923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Spending Insights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3675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</p:spPr>
      </p:sp>
      <p:sp>
        <p:nvSpPr>
          <p:cNvPr id="4" name="Shape 2"/>
          <p:cNvSpPr/>
          <p:nvPr/>
        </p:nvSpPr>
        <p:spPr>
          <a:xfrm>
            <a:off x="793790" y="35062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5" name="Shape 3"/>
          <p:cNvSpPr/>
          <p:nvPr/>
        </p:nvSpPr>
        <p:spPr>
          <a:xfrm>
            <a:off x="2551688" y="31965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761" y="3400663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1037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Pie Chart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594146"/>
            <a:ext cx="36817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Spending distribution by Merchant.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53675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</p:spPr>
      </p:sp>
      <p:sp>
        <p:nvSpPr>
          <p:cNvPr id="10" name="Shape 7"/>
          <p:cNvSpPr/>
          <p:nvPr/>
        </p:nvSpPr>
        <p:spPr>
          <a:xfrm>
            <a:off x="5216962" y="35062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1" name="Shape 8"/>
          <p:cNvSpPr/>
          <p:nvPr/>
        </p:nvSpPr>
        <p:spPr>
          <a:xfrm>
            <a:off x="6974860" y="31965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933" y="3400663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1037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 Graph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594146"/>
            <a:ext cx="36817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Total expenses per category.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53675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</p:spPr>
      </p:sp>
      <p:sp>
        <p:nvSpPr>
          <p:cNvPr id="16" name="Shape 12"/>
          <p:cNvSpPr/>
          <p:nvPr/>
        </p:nvSpPr>
        <p:spPr>
          <a:xfrm>
            <a:off x="9640133" y="35062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7" name="Shape 13"/>
          <p:cNvSpPr/>
          <p:nvPr/>
        </p:nvSpPr>
        <p:spPr>
          <a:xfrm>
            <a:off x="11398032" y="31965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3400663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1037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Timeline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594146"/>
            <a:ext cx="36817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Tracking expenditure trends over dates.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583239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Impact: Instant visibility into financial habits.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947" y="564118"/>
            <a:ext cx="12821007" cy="71051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03538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ctr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THANK YOU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58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874" y="1997988"/>
            <a:ext cx="11692533" cy="5396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07883" y="2443753"/>
            <a:ext cx="3840653" cy="36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Recordkeeping Challenges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960954" y="5429501"/>
            <a:ext cx="1969440" cy="7336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Paper Records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2566" y="4257089"/>
            <a:ext cx="495621" cy="495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699531" y="5468629"/>
            <a:ext cx="1969440" cy="7336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Unstructured Data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4185" y="4261572"/>
            <a:ext cx="495620" cy="4956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69466" y="6030278"/>
            <a:ext cx="1969441" cy="36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Entry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6375" y="4622487"/>
            <a:ext cx="495621" cy="495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04062" y="6004193"/>
            <a:ext cx="1969441" cy="36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Decay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4887" y="4596402"/>
            <a:ext cx="495621" cy="4956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608"/>
            <a:ext cx="5103614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1679972"/>
            <a:ext cx="11738491" cy="58750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8753" y="4370490"/>
            <a:ext cx="2204598" cy="329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 Frequency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998465" y="7054780"/>
            <a:ext cx="2638482" cy="3298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 Severity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915203" y="4370490"/>
            <a:ext cx="2204598" cy="329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Frequency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991868" y="1921100"/>
            <a:ext cx="2638482" cy="3298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Severity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735291" y="5887618"/>
            <a:ext cx="2263231" cy="250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Unstructured Data</a:t>
            </a:r>
            <a:endParaRPr lang="en-US" sz="1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841" y="5038540"/>
            <a:ext cx="328344" cy="32834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42837" y="5774016"/>
            <a:ext cx="2263231" cy="5013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Data Loss &amp; Organization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0281" y="5045502"/>
            <a:ext cx="328344" cy="3283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842837" y="3729926"/>
            <a:ext cx="2263231" cy="250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High Error Rate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0281" y="2876084"/>
            <a:ext cx="328344" cy="3283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664932" y="3729926"/>
            <a:ext cx="2263231" cy="250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Inefficient Data Entry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2375" y="2876084"/>
            <a:ext cx="328345" cy="3283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2340"/>
            <a:ext cx="5080040" cy="634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0218" y="1623060"/>
            <a:ext cx="203121" cy="253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0218" y="1945481"/>
            <a:ext cx="6433542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5" name="Text 3"/>
          <p:cNvSpPr/>
          <p:nvPr/>
        </p:nvSpPr>
        <p:spPr>
          <a:xfrm>
            <a:off x="790218" y="2092762"/>
            <a:ext cx="3775234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 Document Ingestion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0218" y="2519839"/>
            <a:ext cx="6433542" cy="9265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replace manual data entry by automatically scanning and converting receipt/invoice images into digital text using OCR technology.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06640" y="1623060"/>
            <a:ext cx="203121" cy="253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06640" y="1945481"/>
            <a:ext cx="6433542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9" name="Text 7"/>
          <p:cNvSpPr/>
          <p:nvPr/>
        </p:nvSpPr>
        <p:spPr>
          <a:xfrm>
            <a:off x="7406640" y="2092762"/>
            <a:ext cx="3229570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Field Extraction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406640" y="2519839"/>
            <a:ext cx="6433542" cy="9265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precisely parse and categorize unstructured data into specific fields (Vendor, Date, Invoice ID, Tax, and Total Amount) using NLP and Regex.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0218" y="3781663"/>
            <a:ext cx="203121" cy="253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90218" y="4104084"/>
            <a:ext cx="6433542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3" name="Text 11"/>
          <p:cNvSpPr/>
          <p:nvPr/>
        </p:nvSpPr>
        <p:spPr>
          <a:xfrm>
            <a:off x="790218" y="4251365"/>
            <a:ext cx="3223022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Validation &amp; Integrity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90218" y="4678442"/>
            <a:ext cx="6433542" cy="9265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ensure accuracy by implementing automatic checks (e.g., verifying that Subtotal + Tax = Total) and detecting duplicate uploads.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406640" y="3781663"/>
            <a:ext cx="203121" cy="253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06640" y="4104084"/>
            <a:ext cx="6433542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7" name="Text 15"/>
          <p:cNvSpPr/>
          <p:nvPr/>
        </p:nvSpPr>
        <p:spPr>
          <a:xfrm>
            <a:off x="7406640" y="4251365"/>
            <a:ext cx="2994541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Structured Data Storage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406640" y="4678442"/>
            <a:ext cx="6433542" cy="9265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move away from file folders by storing processed information in a queryable SQL database for long-term retention and management.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90218" y="5940266"/>
            <a:ext cx="203121" cy="253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90218" y="6262688"/>
            <a:ext cx="6433542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21" name="Text 19"/>
          <p:cNvSpPr/>
          <p:nvPr/>
        </p:nvSpPr>
        <p:spPr>
          <a:xfrm>
            <a:off x="790218" y="6409968"/>
            <a:ext cx="3354824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Efficient Search &amp; Retrieval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790218" y="6837045"/>
            <a:ext cx="6433542" cy="6176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create a system where users can instantly locate specific financial records by searching for Vendor Name, Date, or Amount.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06640" y="5940266"/>
            <a:ext cx="203121" cy="253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06640" y="6262688"/>
            <a:ext cx="6433542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25" name="Text 23"/>
          <p:cNvSpPr/>
          <p:nvPr/>
        </p:nvSpPr>
        <p:spPr>
          <a:xfrm>
            <a:off x="7406640" y="6409968"/>
            <a:ext cx="3123009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 &amp; Reporting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406640" y="6837045"/>
            <a:ext cx="6433542" cy="6176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provide a user-friendly Web Dashboard for uploading files, viewing spending analytics, and exporting reports to CSV/Excel.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151" y="499824"/>
            <a:ext cx="6191845" cy="5680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And Data Flow 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151" y="1431369"/>
            <a:ext cx="10929461" cy="63004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786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Modules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60276"/>
            <a:ext cx="13042821" cy="3071336"/>
          </a:xfrm>
          <a:prstGeom prst="roundRect">
            <a:avLst>
              <a:gd name="adj" fmla="val 31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167896"/>
            <a:ext cx="6513790" cy="1749147"/>
          </a:xfrm>
          <a:prstGeom prst="roundRect">
            <a:avLst>
              <a:gd name="adj" fmla="val 5447"/>
            </a:avLst>
          </a:prstGeom>
          <a:solidFill>
            <a:srgbClr val="DADBF1"/>
          </a:solidFill>
        </p:spPr>
      </p:sp>
      <p:sp>
        <p:nvSpPr>
          <p:cNvPr id="5" name="Text 3"/>
          <p:cNvSpPr/>
          <p:nvPr/>
        </p:nvSpPr>
        <p:spPr>
          <a:xfrm>
            <a:off x="1028224" y="3394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 Ingestion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885128"/>
            <a:ext cx="606016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Uploads via PDF/Image.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327327"/>
            <a:ext cx="606016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Preprocessing (Denoise, Grayscale, Binarization).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3167896"/>
            <a:ext cx="6513790" cy="1749147"/>
          </a:xfrm>
          <a:prstGeom prst="rect">
            <a:avLst/>
          </a:prstGeom>
          <a:solidFill>
            <a:srgbClr val="DADBF1"/>
          </a:solidFill>
        </p:spPr>
      </p:sp>
      <p:sp>
        <p:nvSpPr>
          <p:cNvPr id="9" name="Shape 7"/>
          <p:cNvSpPr/>
          <p:nvPr/>
        </p:nvSpPr>
        <p:spPr>
          <a:xfrm>
            <a:off x="7315200" y="3167896"/>
            <a:ext cx="30480" cy="1749147"/>
          </a:xfrm>
          <a:prstGeom prst="roundRect">
            <a:avLst>
              <a:gd name="adj" fmla="val 312558"/>
            </a:avLst>
          </a:prstGeom>
          <a:solidFill>
            <a:srgbClr val="C0C1D7"/>
          </a:solidFill>
        </p:spPr>
      </p:sp>
      <p:sp>
        <p:nvSpPr>
          <p:cNvPr id="10" name="Text 8"/>
          <p:cNvSpPr/>
          <p:nvPr/>
        </p:nvSpPr>
        <p:spPr>
          <a:xfrm>
            <a:off x="7542014" y="3394710"/>
            <a:ext cx="30259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OCR &amp; Text Extraction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3885128"/>
            <a:ext cx="606016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Tesseract OCR engine to extract raw text.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917043"/>
            <a:ext cx="6513790" cy="1306949"/>
          </a:xfrm>
          <a:prstGeom prst="rect">
            <a:avLst/>
          </a:prstGeom>
          <a:solidFill>
            <a:srgbClr val="DADBF1"/>
          </a:solidFill>
        </p:spPr>
      </p:sp>
      <p:sp>
        <p:nvSpPr>
          <p:cNvPr id="13" name="Shape 11"/>
          <p:cNvSpPr/>
          <p:nvPr/>
        </p:nvSpPr>
        <p:spPr>
          <a:xfrm>
            <a:off x="801410" y="4917043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</p:spPr>
      </p:sp>
      <p:sp>
        <p:nvSpPr>
          <p:cNvPr id="14" name="Text 12"/>
          <p:cNvSpPr/>
          <p:nvPr/>
        </p:nvSpPr>
        <p:spPr>
          <a:xfrm>
            <a:off x="1028224" y="51438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Field Extraction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5634276"/>
            <a:ext cx="606016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NLP/Regex to identify Vendor, Date, Tax, and Totals.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315200" y="4917043"/>
            <a:ext cx="6513790" cy="1306949"/>
          </a:xfrm>
          <a:prstGeom prst="rect">
            <a:avLst/>
          </a:prstGeom>
          <a:solidFill>
            <a:srgbClr val="DADBF1"/>
          </a:solidFill>
        </p:spPr>
      </p:sp>
      <p:sp>
        <p:nvSpPr>
          <p:cNvPr id="17" name="Shape 15"/>
          <p:cNvSpPr/>
          <p:nvPr/>
        </p:nvSpPr>
        <p:spPr>
          <a:xfrm>
            <a:off x="7315200" y="4917043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C0C1D7"/>
          </a:solidFill>
        </p:spPr>
      </p:sp>
      <p:sp>
        <p:nvSpPr>
          <p:cNvPr id="18" name="Shape 16"/>
          <p:cNvSpPr/>
          <p:nvPr/>
        </p:nvSpPr>
        <p:spPr>
          <a:xfrm>
            <a:off x="7315200" y="4917043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</p:spPr>
      </p:sp>
      <p:sp>
        <p:nvSpPr>
          <p:cNvPr id="19" name="Text 17"/>
          <p:cNvSpPr/>
          <p:nvPr/>
        </p:nvSpPr>
        <p:spPr>
          <a:xfrm>
            <a:off x="7542014" y="5143857"/>
            <a:ext cx="29977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&amp; Reporting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42014" y="5634276"/>
            <a:ext cx="606016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SQLite storage and Streamlit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508" y="500063"/>
            <a:ext cx="4691658" cy="568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Preprocessing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508" y="1431965"/>
            <a:ext cx="10457259" cy="62994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439" y="367546"/>
            <a:ext cx="3339227" cy="417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OCR Preprocessing 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439" y="1052036"/>
            <a:ext cx="7237928" cy="6809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8308"/>
            <a:ext cx="86372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Outcomes (Milestone 1)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207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86322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98582"/>
            <a:ext cx="342149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OCR-based text extraction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35893" y="38207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20963" y="386322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73008" y="38985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Field-level parsing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77995" y="38207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63065" y="386322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415111" y="3898582"/>
            <a:ext cx="294143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Searchable Database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0608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8860" y="510337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138738"/>
            <a:ext cx="375535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Web Dashboard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456884" y="50608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41955" y="510337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138738"/>
            <a:ext cx="370617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 Handling &amp; Validation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2774</Words>
  <Application>WPS Presentation</Application>
  <PresentationFormat>On-screen Show (16:9)</PresentationFormat>
  <Paragraphs>192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SimSun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Inter Light</vt:lpstr>
      <vt:lpstr>Inter Light</vt:lpstr>
      <vt:lpstr>Inter Light</vt:lpstr>
      <vt:lpstr>Calibri</vt:lpstr>
      <vt:lpstr>Microsoft YaHei</vt:lpstr>
      <vt:lpstr>Arial Unicode MS</vt:lpstr>
      <vt:lpstr>MingLiU-ExtB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Gajendra Rajput</cp:lastModifiedBy>
  <cp:revision>3</cp:revision>
  <dcterms:created xsi:type="dcterms:W3CDTF">2026-01-18T04:23:00Z</dcterms:created>
  <dcterms:modified xsi:type="dcterms:W3CDTF">2026-01-19T12:54:34Z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F83BC8984D1F48AEA8322012EA7618F8_12</vt:lpwstr>
  </property>
  <property fmtid="{D5CDD505-2E9C-101B-9397-08002B2CF9AE}" pid="3" name="KSOProductBuildVer">
    <vt:lpwstr>1033-12.2.0.23196</vt:lpwstr>
  </property>
</Properties>
</file>